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77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6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63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47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18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28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72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59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33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32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10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DCAA6-2839-4245-8548-6D8BB061648C}" type="datetimeFigureOut">
              <a:rPr lang="en-IN" smtClean="0"/>
              <a:t>11-02-2023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00538-3098-43D5-B99E-C55376478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97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47AC5F-814B-252A-FBD3-5F36D3FC0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8"/>
          <a:stretch/>
        </p:blipFill>
        <p:spPr>
          <a:xfrm rot="16200000">
            <a:off x="1236963" y="5475325"/>
            <a:ext cx="664136" cy="17507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F0723-AC36-2C02-3BB3-F49F52C1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11472"/>
            <a:ext cx="2804160" cy="384105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  </a:t>
            </a:r>
            <a:r>
              <a:rPr lang="en-US" b="1" dirty="0"/>
              <a:t> OHMS LAW   </a:t>
            </a:r>
            <a:r>
              <a:rPr lang="en-US" dirty="0"/>
              <a:t>1.Objective: *To verify the Ohm’s Law.</a:t>
            </a:r>
          </a:p>
          <a:p>
            <a:pPr marL="0" indent="0">
              <a:buNone/>
            </a:pPr>
            <a:r>
              <a:rPr lang="en-US" dirty="0"/>
              <a:t>2.-Apparatus Required:</a:t>
            </a:r>
          </a:p>
          <a:p>
            <a:pPr marL="0" indent="0">
              <a:buNone/>
            </a:pPr>
            <a:r>
              <a:rPr lang="en-US" dirty="0"/>
              <a:t>S. No. Components Range/Type Quantity</a:t>
            </a:r>
          </a:p>
          <a:p>
            <a:pPr marL="0" indent="0">
              <a:buNone/>
            </a:pPr>
            <a:r>
              <a:rPr lang="en-US" dirty="0"/>
              <a:t>1. Regulated power supply 0 – 30V 1     2. Ammeter (0-30 mA), mc 1</a:t>
            </a:r>
          </a:p>
          <a:p>
            <a:pPr marL="0" indent="0">
              <a:buNone/>
            </a:pPr>
            <a:r>
              <a:rPr lang="en-US" dirty="0"/>
              <a:t>3. Voltmeter (0-30 V), mc 1       4. Resistance box - 1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5. Bread board – 1         6. Connecting Wires - Few</a:t>
            </a:r>
          </a:p>
          <a:p>
            <a:pPr marL="0" indent="0">
              <a:buNone/>
            </a:pPr>
            <a:r>
              <a:rPr lang="en-US" dirty="0"/>
              <a:t>  =&gt;   3.3 Experimental Procedure:</a:t>
            </a:r>
          </a:p>
          <a:p>
            <a:pPr marL="0" indent="0">
              <a:buNone/>
            </a:pPr>
            <a:r>
              <a:rPr lang="en-US" dirty="0"/>
              <a:t>1. Connections are given as per the circuit diagram.</a:t>
            </a:r>
          </a:p>
          <a:p>
            <a:pPr marL="0" indent="0">
              <a:buNone/>
            </a:pPr>
            <a:r>
              <a:rPr lang="en-US" dirty="0"/>
              <a:t>2. To </a:t>
            </a:r>
            <a:r>
              <a:rPr lang="en-US" dirty="0" err="1"/>
              <a:t>start,check</a:t>
            </a:r>
            <a:r>
              <a:rPr lang="en-US" dirty="0"/>
              <a:t> resistance of decade resistance boxes to be in</a:t>
            </a:r>
          </a:p>
          <a:p>
            <a:pPr marL="0" indent="0">
              <a:buNone/>
            </a:pPr>
            <a:r>
              <a:rPr lang="en-US" dirty="0"/>
              <a:t> the minimum position.</a:t>
            </a:r>
          </a:p>
          <a:p>
            <a:pPr marL="0" indent="0">
              <a:buNone/>
            </a:pPr>
            <a:r>
              <a:rPr lang="en-US" dirty="0"/>
              <a:t>3. Using the regulated power supply, supply voltage is varied.</a:t>
            </a:r>
          </a:p>
          <a:p>
            <a:pPr marL="0" indent="0">
              <a:buNone/>
            </a:pPr>
            <a:r>
              <a:rPr lang="en-US" dirty="0"/>
              <a:t>4. Change the value of resistance in steps by using decade resistance box.</a:t>
            </a:r>
          </a:p>
          <a:p>
            <a:pPr marL="0" indent="0">
              <a:buNone/>
            </a:pPr>
            <a:r>
              <a:rPr lang="en-US" dirty="0"/>
              <a:t>5. The corresponding reading in ammeters and voltmeters are noted.</a:t>
            </a:r>
          </a:p>
          <a:p>
            <a:pPr marL="0" indent="0">
              <a:buNone/>
            </a:pPr>
            <a:r>
              <a:rPr lang="en-US" dirty="0"/>
              <a:t>6. The law is verified from the tabulated readings.</a:t>
            </a:r>
          </a:p>
          <a:p>
            <a:pPr marL="0" indent="0">
              <a:buNone/>
            </a:pPr>
            <a:r>
              <a:rPr lang="en-IN" dirty="0"/>
              <a:t> voltage     R         </a:t>
            </a:r>
            <a:r>
              <a:rPr lang="en-IN" b="1" dirty="0"/>
              <a:t> I      </a:t>
            </a:r>
            <a:r>
              <a:rPr lang="en-IN" b="1" dirty="0" err="1"/>
              <a:t>I</a:t>
            </a:r>
            <a:r>
              <a:rPr lang="en-IN" b="1" dirty="0"/>
              <a:t> </a:t>
            </a:r>
            <a:r>
              <a:rPr lang="en-IN" b="1" dirty="0" err="1"/>
              <a:t>cal</a:t>
            </a:r>
            <a:r>
              <a:rPr lang="en-IN" b="1" dirty="0"/>
              <a:t>    </a:t>
            </a:r>
            <a:r>
              <a:rPr lang="en-IN" b="1" dirty="0" err="1"/>
              <a:t>iobs</a:t>
            </a:r>
            <a:endParaRPr lang="en-IN" b="1" dirty="0"/>
          </a:p>
          <a:p>
            <a:pPr marL="0" indent="0">
              <a:buNone/>
            </a:pPr>
            <a:r>
              <a:rPr lang="en-IN" b="1" dirty="0"/>
              <a:t>  4.0          1          4.oma </a:t>
            </a:r>
            <a:r>
              <a:rPr lang="en-IN" b="1" dirty="0" err="1"/>
              <a:t>4.oma</a:t>
            </a:r>
            <a:endParaRPr lang="en-IN" b="1" dirty="0"/>
          </a:p>
          <a:p>
            <a:pPr marL="0" indent="0">
              <a:buNone/>
            </a:pPr>
            <a:r>
              <a:rPr lang="en-IN" b="1" dirty="0"/>
              <a:t>   5.0       1Kohm     5.0    4.9ma</a:t>
            </a:r>
          </a:p>
          <a:p>
            <a:pPr marL="0" indent="0">
              <a:buNone/>
            </a:pPr>
            <a:r>
              <a:rPr lang="en-IN" b="1" dirty="0"/>
              <a:t>    7.0         1              7.0       6.9</a:t>
            </a:r>
          </a:p>
          <a:p>
            <a:pPr marL="0" indent="0">
              <a:buNone/>
            </a:pPr>
            <a:r>
              <a:rPr lang="en-IN" b="1" dirty="0"/>
              <a:t>     8.0          1             8.0        7.9                         </a:t>
            </a:r>
          </a:p>
          <a:p>
            <a:pPr marL="0" indent="0">
              <a:buNone/>
            </a:pPr>
            <a:endParaRPr lang="en-IN" sz="8000" b="1" dirty="0"/>
          </a:p>
          <a:p>
            <a:pPr marL="0" indent="0">
              <a:buNone/>
            </a:pPr>
            <a:r>
              <a:rPr lang="en-IN" sz="8000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24FF1-58DD-748B-F1C5-052292BB3573}"/>
              </a:ext>
            </a:extLst>
          </p:cNvPr>
          <p:cNvSpPr txBox="1"/>
          <p:nvPr/>
        </p:nvSpPr>
        <p:spPr>
          <a:xfrm>
            <a:off x="2590068" y="-24253"/>
            <a:ext cx="3350314" cy="3453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40" dirty="0"/>
              <a:t>1. Objective: To verify experimentally</a:t>
            </a:r>
          </a:p>
          <a:p>
            <a:r>
              <a:rPr lang="en-US" sz="840" dirty="0" err="1"/>
              <a:t>i</a:t>
            </a:r>
            <a:r>
              <a:rPr lang="en-US" sz="840" dirty="0"/>
              <a:t>) </a:t>
            </a:r>
            <a:r>
              <a:rPr lang="en-US" sz="840" dirty="0" err="1"/>
              <a:t>Kirchoff’s</a:t>
            </a:r>
            <a:r>
              <a:rPr lang="en-US" sz="840" dirty="0"/>
              <a:t> current Law</a:t>
            </a:r>
          </a:p>
          <a:p>
            <a:r>
              <a:rPr lang="en-US" sz="840" dirty="0"/>
              <a:t>ii) </a:t>
            </a:r>
            <a:r>
              <a:rPr lang="en-US" sz="840" dirty="0" err="1"/>
              <a:t>Kirchoff’s</a:t>
            </a:r>
            <a:r>
              <a:rPr lang="en-US" sz="840" dirty="0"/>
              <a:t> voltage Law</a:t>
            </a:r>
          </a:p>
          <a:p>
            <a:r>
              <a:rPr lang="en-US" sz="840" dirty="0"/>
              <a:t>2. Tools Required:</a:t>
            </a:r>
          </a:p>
          <a:p>
            <a:r>
              <a:rPr lang="en-US" sz="840" dirty="0"/>
              <a:t>S. No. Components Range/Type Quantity        </a:t>
            </a:r>
          </a:p>
          <a:p>
            <a:r>
              <a:rPr lang="en-US" sz="840" dirty="0"/>
              <a:t>1. Regulated power supply 0 – 30V 1   2. Ammeter (0 -10mA),mc 1</a:t>
            </a:r>
          </a:p>
          <a:p>
            <a:r>
              <a:rPr lang="en-US" sz="840" dirty="0"/>
              <a:t>3. Voltmeter (0 – 15V),mc 1     4. Resistor</a:t>
            </a:r>
          </a:p>
          <a:p>
            <a:r>
              <a:rPr lang="en-US" sz="840" dirty="0"/>
              <a:t>5. Bread board – 1   6. Connecting Wires - Few</a:t>
            </a:r>
          </a:p>
          <a:p>
            <a:r>
              <a:rPr lang="en-US" sz="840" dirty="0"/>
              <a:t> Procedure:        KCL:::</a:t>
            </a:r>
          </a:p>
          <a:p>
            <a:r>
              <a:rPr lang="en-US" sz="840" dirty="0"/>
              <a:t>1. Make the connection according to the </a:t>
            </a:r>
            <a:r>
              <a:rPr lang="en-US" sz="840" dirty="0" err="1"/>
              <a:t>ckt</a:t>
            </a:r>
            <a:r>
              <a:rPr lang="en-US" sz="840" dirty="0"/>
              <a:t> diagram</a:t>
            </a:r>
          </a:p>
          <a:p>
            <a:r>
              <a:rPr lang="en-US" sz="840" dirty="0"/>
              <a:t>2. Set the three rheostats to their max value.</a:t>
            </a:r>
          </a:p>
          <a:p>
            <a:r>
              <a:rPr lang="en-US" sz="840" dirty="0"/>
              <a:t>3. Switch on the power supply</a:t>
            </a:r>
          </a:p>
          <a:p>
            <a:r>
              <a:rPr lang="en-US" sz="840" dirty="0"/>
              <a:t>4. Change the setting of the rheostats to get different readings in all the three ammeters.</a:t>
            </a:r>
          </a:p>
          <a:p>
            <a:r>
              <a:rPr lang="en-US" sz="840" dirty="0"/>
              <a:t>5. Measure the current in the three ammeters</a:t>
            </a:r>
          </a:p>
          <a:p>
            <a:r>
              <a:rPr lang="en-US" sz="840" dirty="0"/>
              <a:t>6. Check that at every time current in the main branch is equal to the </a:t>
            </a:r>
          </a:p>
          <a:p>
            <a:r>
              <a:rPr lang="en-US" sz="840" dirty="0"/>
              <a:t>sum  of currents</a:t>
            </a:r>
          </a:p>
          <a:p>
            <a:r>
              <a:rPr lang="en-US" sz="840" dirty="0"/>
              <a:t>in the two branches. Repeat the setting of the rheostat.</a:t>
            </a:r>
          </a:p>
          <a:p>
            <a:r>
              <a:rPr lang="en-US" sz="840" dirty="0"/>
              <a:t>7. Switch off the power supply.</a:t>
            </a:r>
          </a:p>
          <a:p>
            <a:r>
              <a:rPr lang="en-US" sz="840" dirty="0"/>
              <a:t>KVL:</a:t>
            </a:r>
          </a:p>
          <a:p>
            <a:r>
              <a:rPr lang="en-US" sz="840" dirty="0"/>
              <a:t>1. Connect the circuit as per the circuit diagram</a:t>
            </a:r>
          </a:p>
          <a:p>
            <a:r>
              <a:rPr lang="en-US" sz="840" dirty="0"/>
              <a:t>2. Switch on the power supply  3. Note down the readings of the voltmeters</a:t>
            </a:r>
          </a:p>
          <a:p>
            <a:r>
              <a:rPr lang="en-US" sz="840" dirty="0"/>
              <a:t>4. Change the value of the rheostat and repeat the step several times and switch off  the power supply.</a:t>
            </a:r>
            <a:endParaRPr lang="en-IN" sz="84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00193-6887-3129-B1DD-30DA075E1508}"/>
              </a:ext>
            </a:extLst>
          </p:cNvPr>
          <p:cNvSpPr txBox="1"/>
          <p:nvPr/>
        </p:nvSpPr>
        <p:spPr>
          <a:xfrm>
            <a:off x="5843044" y="-998"/>
            <a:ext cx="24739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40" b="1" i="1" dirty="0"/>
              <a:t>Mesh analysis  </a:t>
            </a:r>
            <a:r>
              <a:rPr lang="en-US" sz="840" dirty="0"/>
              <a:t>1. Aim: Objectives To solve the given network for the values of current using mesh analysis method.</a:t>
            </a:r>
          </a:p>
          <a:p>
            <a:r>
              <a:rPr lang="en-US" sz="840" dirty="0"/>
              <a:t> Tools Required:</a:t>
            </a:r>
          </a:p>
          <a:p>
            <a:r>
              <a:rPr lang="en-US" sz="840" dirty="0"/>
              <a:t>S. No. Components Range/Type Quantity</a:t>
            </a:r>
          </a:p>
          <a:p>
            <a:r>
              <a:rPr lang="en-US" sz="840" dirty="0"/>
              <a:t>1. Regulated power supply (0 – 30V) 1</a:t>
            </a:r>
          </a:p>
          <a:p>
            <a:r>
              <a:rPr lang="en-US" sz="840" dirty="0"/>
              <a:t>2. Ammeter (0-5)mA/MC 3</a:t>
            </a:r>
          </a:p>
          <a:p>
            <a:r>
              <a:rPr lang="en-US" sz="840" dirty="0"/>
              <a:t>3. Resistor 1,2.2,3.3,10 </a:t>
            </a:r>
            <a:r>
              <a:rPr lang="en-US" sz="840" dirty="0" err="1"/>
              <a:t>kΩ</a:t>
            </a:r>
            <a:r>
              <a:rPr lang="en-US" sz="840" dirty="0"/>
              <a:t> 1 each</a:t>
            </a:r>
          </a:p>
          <a:p>
            <a:r>
              <a:rPr lang="en-US" sz="840" dirty="0"/>
              <a:t>4. Bread board - 1</a:t>
            </a:r>
          </a:p>
          <a:p>
            <a:r>
              <a:rPr lang="en-US" sz="840" dirty="0"/>
              <a:t>5. Connecting Wires - Few</a:t>
            </a:r>
          </a:p>
          <a:p>
            <a:r>
              <a:rPr lang="en-US" sz="840" dirty="0"/>
              <a:t>Procedure  Mesh analysis</a:t>
            </a:r>
          </a:p>
          <a:p>
            <a:r>
              <a:rPr lang="en-US" sz="840" dirty="0"/>
              <a:t>1. Connections are given as per the circuit diagram.</a:t>
            </a:r>
          </a:p>
          <a:p>
            <a:r>
              <a:rPr lang="en-US" sz="840" dirty="0"/>
              <a:t>2. Switch on the regulated power supply unit and set the voltage required.</a:t>
            </a:r>
          </a:p>
          <a:p>
            <a:r>
              <a:rPr lang="en-US" sz="840" dirty="0"/>
              <a:t>3. Note down the ammeter reading of mesh network.</a:t>
            </a:r>
          </a:p>
          <a:p>
            <a:r>
              <a:rPr lang="en-US" sz="840" dirty="0"/>
              <a:t>4. Vary the supply voltage and observe the corresponding ammeter readings.</a:t>
            </a:r>
          </a:p>
          <a:p>
            <a:r>
              <a:rPr lang="en-US" sz="840" dirty="0"/>
              <a:t>5. Compare the measured current values with calculated values.</a:t>
            </a:r>
            <a:endParaRPr lang="en-IN" sz="84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ED368-2EC7-E922-0BF7-FD1317A74318}"/>
              </a:ext>
            </a:extLst>
          </p:cNvPr>
          <p:cNvSpPr txBox="1"/>
          <p:nvPr/>
        </p:nvSpPr>
        <p:spPr>
          <a:xfrm>
            <a:off x="8245653" y="24157"/>
            <a:ext cx="16005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40" dirty="0"/>
              <a:t> </a:t>
            </a:r>
            <a:r>
              <a:rPr lang="en-US" sz="840" b="1" dirty="0"/>
              <a:t>NODAL ANALYSIS </a:t>
            </a:r>
            <a:r>
              <a:rPr lang="en-US" sz="840" dirty="0"/>
              <a:t>1. Aim: Objectives:</a:t>
            </a:r>
          </a:p>
          <a:p>
            <a:r>
              <a:rPr lang="en-US" sz="840" dirty="0"/>
              <a:t>To solve the given network for the values of voltage using nodal analysis method.</a:t>
            </a:r>
          </a:p>
          <a:p>
            <a:r>
              <a:rPr lang="en-US" sz="840" dirty="0"/>
              <a:t>2. Tools Required:</a:t>
            </a:r>
          </a:p>
          <a:p>
            <a:r>
              <a:rPr lang="en-US" sz="840" dirty="0"/>
              <a:t>S. No. Components Range/Type Quantity</a:t>
            </a:r>
          </a:p>
          <a:p>
            <a:r>
              <a:rPr lang="en-US" sz="840" dirty="0"/>
              <a:t>1. Regulated power supply (0 – 30V) 1</a:t>
            </a:r>
          </a:p>
          <a:p>
            <a:r>
              <a:rPr lang="en-US" sz="840" dirty="0"/>
              <a:t>3. Voltmeter (0-30)V/ MC 2</a:t>
            </a:r>
          </a:p>
          <a:p>
            <a:r>
              <a:rPr lang="en-US" sz="840" dirty="0"/>
              <a:t>4. Resistor 1,2.2,3.3,10 </a:t>
            </a:r>
            <a:r>
              <a:rPr lang="en-US" sz="840" dirty="0" err="1"/>
              <a:t>kΩ</a:t>
            </a:r>
            <a:r>
              <a:rPr lang="en-US" sz="840" dirty="0"/>
              <a:t> 1 each</a:t>
            </a:r>
          </a:p>
          <a:p>
            <a:r>
              <a:rPr lang="en-US" sz="840" dirty="0"/>
              <a:t>5. Bread board - 1</a:t>
            </a:r>
          </a:p>
          <a:p>
            <a:r>
              <a:rPr lang="en-US" sz="840" dirty="0"/>
              <a:t>6. Connecting Wires - Few</a:t>
            </a:r>
          </a:p>
          <a:p>
            <a:r>
              <a:rPr lang="en-US" sz="840" dirty="0"/>
              <a:t>3.3 Experimental Procedure:</a:t>
            </a:r>
          </a:p>
          <a:p>
            <a:r>
              <a:rPr lang="en-US" sz="840" dirty="0"/>
              <a:t>Nodal analysis</a:t>
            </a:r>
          </a:p>
          <a:p>
            <a:r>
              <a:rPr lang="en-US" sz="840" dirty="0"/>
              <a:t>1. Connections are given as per the circuit diagram.</a:t>
            </a:r>
          </a:p>
          <a:p>
            <a:r>
              <a:rPr lang="en-US" sz="840" dirty="0"/>
              <a:t>2. Switch on the regulated power supply unit and set the voltage required.</a:t>
            </a:r>
          </a:p>
          <a:p>
            <a:r>
              <a:rPr lang="en-US" sz="840" dirty="0"/>
              <a:t>3. Note down the voltmeter reading of nodal network.</a:t>
            </a:r>
          </a:p>
          <a:p>
            <a:r>
              <a:rPr lang="en-US" sz="840" dirty="0"/>
              <a:t>4. Vary the supply voltage and observe the corresponding voltmeter readings.</a:t>
            </a:r>
          </a:p>
          <a:p>
            <a:r>
              <a:rPr lang="en-US" sz="840" dirty="0"/>
              <a:t>5. Compare the measured voltage values with calculated values.</a:t>
            </a:r>
            <a:endParaRPr lang="en-IN" sz="84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59A5F-8198-0F1E-7860-1F54840ED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44" y="3314766"/>
            <a:ext cx="1370761" cy="837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1855E-0771-283E-8CE6-20ADC6E7F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1349" y="3779652"/>
            <a:ext cx="1615364" cy="269540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03A8D-6503-F087-1330-6716A8C0239C}"/>
              </a:ext>
            </a:extLst>
          </p:cNvPr>
          <p:cNvCxnSpPr/>
          <p:nvPr/>
        </p:nvCxnSpPr>
        <p:spPr>
          <a:xfrm>
            <a:off x="2609486" y="116701"/>
            <a:ext cx="77919" cy="411939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C1F14E-AC72-C267-60ED-F4E9CD923EA2}"/>
              </a:ext>
            </a:extLst>
          </p:cNvPr>
          <p:cNvCxnSpPr/>
          <p:nvPr/>
        </p:nvCxnSpPr>
        <p:spPr>
          <a:xfrm flipH="1">
            <a:off x="144779" y="4236098"/>
            <a:ext cx="254262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0AF6015-5622-56DD-DE3F-93BD9F288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52" y="3214213"/>
            <a:ext cx="1750702" cy="25060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31DA4B-8C5F-C6FD-5C93-5E78C8D29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10" y="3331912"/>
            <a:ext cx="1206654" cy="3013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266830-AC98-1076-C271-520C9D6A5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51"/>
          <a:stretch/>
        </p:blipFill>
        <p:spPr>
          <a:xfrm rot="16200000">
            <a:off x="3513209" y="5355827"/>
            <a:ext cx="664136" cy="182255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194D2A-2DAB-4286-38C3-0EED0315AFBD}"/>
              </a:ext>
            </a:extLst>
          </p:cNvPr>
          <p:cNvCxnSpPr/>
          <p:nvPr/>
        </p:nvCxnSpPr>
        <p:spPr>
          <a:xfrm>
            <a:off x="5843044" y="116701"/>
            <a:ext cx="0" cy="309751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9CAEA31-2475-ED3A-6630-98296946F4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05" y="2679607"/>
            <a:ext cx="2076984" cy="210807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A58B8D-31BE-20B8-BC5D-2B55F48C1E73}"/>
              </a:ext>
            </a:extLst>
          </p:cNvPr>
          <p:cNvCxnSpPr>
            <a:cxnSpLocks/>
          </p:cNvCxnSpPr>
          <p:nvPr/>
        </p:nvCxnSpPr>
        <p:spPr>
          <a:xfrm>
            <a:off x="4896465" y="3214213"/>
            <a:ext cx="0" cy="327989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2991EEF-EDFC-5721-655E-5B1663D34AF0}"/>
              </a:ext>
            </a:extLst>
          </p:cNvPr>
          <p:cNvCxnSpPr/>
          <p:nvPr/>
        </p:nvCxnSpPr>
        <p:spPr>
          <a:xfrm flipH="1">
            <a:off x="8276730" y="3885037"/>
            <a:ext cx="80547" cy="9026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0D37AE-DD4D-27A5-E4B4-A94CE40574BD}"/>
              </a:ext>
            </a:extLst>
          </p:cNvPr>
          <p:cNvCxnSpPr>
            <a:cxnSpLocks/>
          </p:cNvCxnSpPr>
          <p:nvPr/>
        </p:nvCxnSpPr>
        <p:spPr>
          <a:xfrm flipH="1" flipV="1">
            <a:off x="6316824" y="4854159"/>
            <a:ext cx="1843837" cy="396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BC2834B-87EF-A515-D989-5E3527675A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3334" y="4480963"/>
            <a:ext cx="2291039" cy="10573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1298609-496F-D3C7-BC9F-B60A6727A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10" y="4933469"/>
            <a:ext cx="1901475" cy="188681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01BE7B-51F3-A3FF-3B5F-5083EE5316C0}"/>
              </a:ext>
            </a:extLst>
          </p:cNvPr>
          <p:cNvCxnSpPr/>
          <p:nvPr/>
        </p:nvCxnSpPr>
        <p:spPr>
          <a:xfrm>
            <a:off x="4953000" y="3214213"/>
            <a:ext cx="890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DC97993-F68C-7A2B-9B43-E85E6FBC536E}"/>
              </a:ext>
            </a:extLst>
          </p:cNvPr>
          <p:cNvCxnSpPr/>
          <p:nvPr/>
        </p:nvCxnSpPr>
        <p:spPr>
          <a:xfrm flipH="1">
            <a:off x="6316824" y="4933469"/>
            <a:ext cx="65315" cy="156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70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F1B8D-B0A4-BF25-A3E9-1CB3D5AEC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99" y="182880"/>
            <a:ext cx="34693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800" b="1" dirty="0"/>
              <a:t>          STAR AND DELTA CONNECTIONS</a:t>
            </a:r>
          </a:p>
          <a:p>
            <a:pPr marL="0" indent="0">
              <a:buNone/>
            </a:pPr>
            <a:r>
              <a:rPr lang="en-IN" sz="800" dirty="0"/>
              <a:t>1. Aim ::To determine phase and line quantities in three phase star and delta connected  loads.</a:t>
            </a:r>
          </a:p>
          <a:p>
            <a:pPr marL="0" indent="0">
              <a:buNone/>
            </a:pPr>
            <a:r>
              <a:rPr lang="en-IN" sz="800" dirty="0"/>
              <a:t>2. Apparatus Required</a:t>
            </a:r>
          </a:p>
          <a:p>
            <a:pPr marL="0" indent="0">
              <a:buNone/>
            </a:pPr>
            <a:r>
              <a:rPr lang="en-IN" sz="800" dirty="0"/>
              <a:t>     Sl. NO. NAME OF EQUIPMENT RANGE QUANTITY</a:t>
            </a:r>
          </a:p>
          <a:p>
            <a:pPr marL="0" indent="0">
              <a:buNone/>
            </a:pPr>
            <a:r>
              <a:rPr lang="en-IN" sz="800" dirty="0"/>
              <a:t>          1       Fuse board with TPST 15A/250V     1 No.</a:t>
            </a:r>
          </a:p>
          <a:p>
            <a:pPr marL="0" indent="0">
              <a:buNone/>
            </a:pPr>
            <a:r>
              <a:rPr lang="en-IN" sz="800" dirty="0"/>
              <a:t>         2       3</a:t>
            </a:r>
            <a:r>
              <a:rPr lang="el-GR" sz="800" dirty="0"/>
              <a:t>φ </a:t>
            </a:r>
            <a:r>
              <a:rPr lang="en-IN" sz="800" dirty="0"/>
              <a:t>Auto-transformer 0-400V            1 No.</a:t>
            </a:r>
          </a:p>
          <a:p>
            <a:pPr marL="0" indent="0">
              <a:buNone/>
            </a:pPr>
            <a:r>
              <a:rPr lang="en-IN" sz="800" dirty="0"/>
              <a:t>         3       A.C Voltmeter 0-400V                        2 No.</a:t>
            </a:r>
          </a:p>
          <a:p>
            <a:pPr marL="0" indent="0">
              <a:buNone/>
            </a:pPr>
            <a:r>
              <a:rPr lang="en-IN" sz="800" dirty="0"/>
              <a:t>          4       A.C Ammeter 0-10A                         2 No.</a:t>
            </a:r>
          </a:p>
          <a:p>
            <a:pPr marL="0" indent="0">
              <a:buNone/>
            </a:pPr>
            <a:r>
              <a:rPr lang="en-IN" sz="800" dirty="0"/>
              <a:t>          5.          Lamp Load                                       1 No.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FE215-1C67-A148-4E75-FBDC23B95286}"/>
              </a:ext>
            </a:extLst>
          </p:cNvPr>
          <p:cNvSpPr txBox="1"/>
          <p:nvPr/>
        </p:nvSpPr>
        <p:spPr>
          <a:xfrm>
            <a:off x="265923" y="2280104"/>
            <a:ext cx="32494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PROCEDURE: STAR CONNECTYION</a:t>
            </a:r>
          </a:p>
          <a:p>
            <a:r>
              <a:rPr lang="en-US" sz="800" dirty="0"/>
              <a:t>1. Make the connections as per the circuit diagram shown in Fig.</a:t>
            </a:r>
          </a:p>
          <a:p>
            <a:r>
              <a:rPr lang="en-US" sz="800" dirty="0"/>
              <a:t>2. With the auto-transformer in minimum position, switch ON the supply.</a:t>
            </a:r>
          </a:p>
          <a:p>
            <a:r>
              <a:rPr lang="en-US" sz="800" dirty="0"/>
              <a:t>3. Vary the auto-transformer such that voltmeter VL = 150V.</a:t>
            </a:r>
          </a:p>
          <a:p>
            <a:r>
              <a:rPr lang="en-US" sz="800" dirty="0"/>
              <a:t>4. Note down the corresponding readings of ammeters and voltmeters.</a:t>
            </a:r>
          </a:p>
          <a:p>
            <a:r>
              <a:rPr lang="en-US" sz="800" dirty="0"/>
              <a:t>5. For star connection, verify  </a:t>
            </a:r>
            <a:r>
              <a:rPr lang="en-US" sz="800" dirty="0" err="1"/>
              <a:t>Vph</a:t>
            </a:r>
            <a:r>
              <a:rPr lang="en-US" sz="800" dirty="0"/>
              <a:t> =VL/√3 and IL =</a:t>
            </a:r>
            <a:r>
              <a:rPr lang="en-US" sz="800" dirty="0" err="1"/>
              <a:t>Iph</a:t>
            </a:r>
            <a:endParaRPr lang="en-US" sz="800" dirty="0"/>
          </a:p>
          <a:p>
            <a:r>
              <a:rPr lang="en-US" sz="800" dirty="0"/>
              <a:t>6. Repeat the same procedure for different voltages of VL=200V, VL=250V.</a:t>
            </a:r>
          </a:p>
          <a:p>
            <a:r>
              <a:rPr lang="en-US" sz="800" dirty="0"/>
              <a:t>7. Bring back the auto-transformer to minimum position, switch OFF the supply.</a:t>
            </a:r>
          </a:p>
          <a:p>
            <a:r>
              <a:rPr lang="en-US" sz="800" dirty="0"/>
              <a:t>Remove </a:t>
            </a:r>
            <a:r>
              <a:rPr lang="en-US" sz="800" dirty="0" err="1"/>
              <a:t>allconnections</a:t>
            </a:r>
            <a:r>
              <a:rPr lang="en-US" sz="800" dirty="0"/>
              <a:t>.</a:t>
            </a:r>
            <a:endParaRPr lang="en-IN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90F77-0015-4C83-2D2C-2F82158CD39F}"/>
              </a:ext>
            </a:extLst>
          </p:cNvPr>
          <p:cNvSpPr txBox="1"/>
          <p:nvPr/>
        </p:nvSpPr>
        <p:spPr>
          <a:xfrm>
            <a:off x="265923" y="3407161"/>
            <a:ext cx="35237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PROCEDURE:</a:t>
            </a:r>
          </a:p>
          <a:p>
            <a:r>
              <a:rPr lang="en-US" sz="800" dirty="0"/>
              <a:t>1. Make the connections as per the circuit diagram shown in Fig.</a:t>
            </a:r>
          </a:p>
          <a:p>
            <a:r>
              <a:rPr lang="en-US" sz="800" dirty="0"/>
              <a:t>2. With the auto-transformer in minimum position, switch ON the supply.</a:t>
            </a:r>
          </a:p>
          <a:p>
            <a:r>
              <a:rPr lang="en-US" sz="800" dirty="0"/>
              <a:t>3. Vary the auto-transformer such that voltmeter VL = 150V.</a:t>
            </a:r>
          </a:p>
          <a:p>
            <a:r>
              <a:rPr lang="en-US" sz="800" dirty="0"/>
              <a:t>4. Note down the corresponding readings of ammeters and voltmeters.</a:t>
            </a:r>
          </a:p>
          <a:p>
            <a:r>
              <a:rPr lang="en-US" sz="800" dirty="0"/>
              <a:t>5. For Delta connection, verify  </a:t>
            </a:r>
            <a:r>
              <a:rPr lang="en-US" sz="800" dirty="0" err="1"/>
              <a:t>Iph</a:t>
            </a:r>
            <a:r>
              <a:rPr lang="en-US" sz="800" dirty="0"/>
              <a:t>=IL/√3  and VL=</a:t>
            </a:r>
            <a:r>
              <a:rPr lang="en-US" sz="800" dirty="0" err="1"/>
              <a:t>Vph</a:t>
            </a:r>
            <a:endParaRPr lang="en-US" sz="800" dirty="0"/>
          </a:p>
          <a:p>
            <a:r>
              <a:rPr lang="en-US" sz="800" dirty="0"/>
              <a:t>6. Repeat the same procedure for different voltages of VL=200V, VL=250V.</a:t>
            </a:r>
          </a:p>
          <a:p>
            <a:r>
              <a:rPr lang="en-US" sz="800" dirty="0"/>
              <a:t>7. Bring back the auto-transformer to minimum position, switch OFF the supply. Remove</a:t>
            </a:r>
          </a:p>
          <a:p>
            <a:r>
              <a:rPr lang="en-US" sz="800" dirty="0" err="1"/>
              <a:t>allconnections</a:t>
            </a:r>
            <a:r>
              <a:rPr lang="en-US" sz="800" dirty="0"/>
              <a:t>.</a:t>
            </a:r>
            <a:endParaRPr lang="en-IN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3D4E2-1ABA-35C7-2AD7-C5200400C691}"/>
              </a:ext>
            </a:extLst>
          </p:cNvPr>
          <p:cNvSpPr txBox="1"/>
          <p:nvPr/>
        </p:nvSpPr>
        <p:spPr>
          <a:xfrm>
            <a:off x="3591066" y="23804"/>
            <a:ext cx="333502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MEASUREMENT OF THREE PHASE POWER AND POWER  FACTOR</a:t>
            </a:r>
          </a:p>
          <a:p>
            <a:r>
              <a:rPr lang="en-US" sz="800" dirty="0"/>
              <a:t>Objective:</a:t>
            </a:r>
          </a:p>
          <a:p>
            <a:r>
              <a:rPr lang="en-US" sz="800" dirty="0"/>
              <a:t>To measure the active, reactive power and power factor in three phase circuit.</a:t>
            </a:r>
          </a:p>
          <a:p>
            <a:r>
              <a:rPr lang="en-US" sz="800" dirty="0"/>
              <a:t> Apparatus Required:</a:t>
            </a:r>
          </a:p>
          <a:p>
            <a:r>
              <a:rPr lang="en-US" sz="800" dirty="0"/>
              <a:t>S. No. Apparatus Range/Type         Quantity</a:t>
            </a:r>
          </a:p>
          <a:p>
            <a:r>
              <a:rPr lang="en-US" sz="800" dirty="0"/>
              <a:t>1.      Auto transformer Three phase    1</a:t>
            </a:r>
          </a:p>
          <a:p>
            <a:r>
              <a:rPr lang="en-US" sz="800" dirty="0"/>
              <a:t>2.       </a:t>
            </a:r>
            <a:r>
              <a:rPr lang="en-US" sz="800" dirty="0" err="1"/>
              <a:t>WattmeterDynamometer</a:t>
            </a:r>
            <a:r>
              <a:rPr lang="en-US" sz="800" dirty="0"/>
              <a:t> type,</a:t>
            </a:r>
          </a:p>
          <a:p>
            <a:r>
              <a:rPr lang="en-US" sz="800" dirty="0"/>
              <a:t>               600V,50 Hz, 5A, UPF                  2</a:t>
            </a:r>
          </a:p>
          <a:p>
            <a:r>
              <a:rPr lang="en-US" sz="800" dirty="0"/>
              <a:t>3.            Ammeter (0-5)A/MI                1</a:t>
            </a:r>
          </a:p>
          <a:p>
            <a:r>
              <a:rPr lang="en-US" sz="800" dirty="0"/>
              <a:t>4.              Voltmeter (0-60)V/MI              1</a:t>
            </a:r>
          </a:p>
          <a:p>
            <a:r>
              <a:rPr lang="en-US" sz="800" dirty="0"/>
              <a:t>5.                     Load Three phase            1</a:t>
            </a:r>
          </a:p>
          <a:p>
            <a:r>
              <a:rPr lang="en-US" sz="800" dirty="0"/>
              <a:t>6.                Connecting wires -           Few</a:t>
            </a:r>
            <a:endParaRPr lang="en-IN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DB6E0-183D-5A4D-B217-E286CEA1FC6C}"/>
              </a:ext>
            </a:extLst>
          </p:cNvPr>
          <p:cNvSpPr txBox="1"/>
          <p:nvPr/>
        </p:nvSpPr>
        <p:spPr>
          <a:xfrm>
            <a:off x="3591066" y="1588546"/>
            <a:ext cx="3136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procedure:</a:t>
            </a:r>
          </a:p>
          <a:p>
            <a:r>
              <a:rPr lang="en-US" sz="800" dirty="0"/>
              <a:t>1. Connect the voltmeter, ammeter and wattmeter load through three phase auto</a:t>
            </a:r>
          </a:p>
          <a:p>
            <a:r>
              <a:rPr lang="en-US" sz="800" dirty="0"/>
              <a:t>transformer as given in the circuit diagram.</a:t>
            </a:r>
          </a:p>
          <a:p>
            <a:r>
              <a:rPr lang="en-US" sz="800" dirty="0"/>
              <a:t>2. Switch ON the three phase AC supply and adjust the auto transformer till a  suitable voltage.</a:t>
            </a:r>
          </a:p>
          <a:p>
            <a:r>
              <a:rPr lang="en-US" sz="800" dirty="0"/>
              <a:t>3. Note down the readings.</a:t>
            </a:r>
          </a:p>
          <a:p>
            <a:r>
              <a:rPr lang="en-US" sz="800" dirty="0"/>
              <a:t>4. Vary the voltage and note down the readings.</a:t>
            </a:r>
          </a:p>
          <a:p>
            <a:r>
              <a:rPr lang="en-US" sz="800" dirty="0"/>
              <a:t>5. Switch OFF and disconnect the equipment.</a:t>
            </a:r>
            <a:endParaRPr lang="en-IN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A5E18A-F257-44D4-CD65-81E226EE9D79}"/>
              </a:ext>
            </a:extLst>
          </p:cNvPr>
          <p:cNvSpPr txBox="1"/>
          <p:nvPr/>
        </p:nvSpPr>
        <p:spPr>
          <a:xfrm>
            <a:off x="6624321" y="23939"/>
            <a:ext cx="495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CHARACTERISTICS OF MOSFET</a:t>
            </a:r>
          </a:p>
          <a:p>
            <a:r>
              <a:rPr lang="en-US" sz="800" b="1" dirty="0"/>
              <a:t>1. OBJECTIVES</a:t>
            </a:r>
          </a:p>
          <a:p>
            <a:r>
              <a:rPr lang="en-US" sz="800" b="1" dirty="0"/>
              <a:t>To obtain the steady state output and transfer characteristics of MOSFET.</a:t>
            </a:r>
          </a:p>
          <a:p>
            <a:r>
              <a:rPr lang="en-US" sz="800" b="1" dirty="0"/>
              <a:t>2. APPARATUS REQUIRED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653E43-B39B-A3AE-849E-6EEB8EA27B95}"/>
              </a:ext>
            </a:extLst>
          </p:cNvPr>
          <p:cNvSpPr txBox="1"/>
          <p:nvPr/>
        </p:nvSpPr>
        <p:spPr>
          <a:xfrm>
            <a:off x="6624321" y="516246"/>
            <a:ext cx="579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S.No</a:t>
            </a:r>
            <a:r>
              <a:rPr lang="en-US" sz="800" dirty="0"/>
              <a:t> Component name Range Qty</a:t>
            </a:r>
          </a:p>
          <a:p>
            <a:r>
              <a:rPr lang="en-US" sz="800" dirty="0"/>
              <a:t>1.                MOSFET                    1</a:t>
            </a:r>
          </a:p>
          <a:p>
            <a:r>
              <a:rPr lang="en-US" sz="800" dirty="0"/>
              <a:t>2.     Resistors Required Values  2</a:t>
            </a:r>
          </a:p>
          <a:p>
            <a:r>
              <a:rPr lang="en-US" sz="800" dirty="0"/>
              <a:t>3.    Ammeter (0-10) mA, M.C   2</a:t>
            </a:r>
          </a:p>
          <a:p>
            <a:r>
              <a:rPr lang="en-US" sz="800" dirty="0"/>
              <a:t>4.     Voltmeter (0-50) V, M.C     2</a:t>
            </a:r>
          </a:p>
          <a:p>
            <a:r>
              <a:rPr lang="en-US" sz="800" dirty="0"/>
              <a:t>5.     Patch chords As Required</a:t>
            </a:r>
            <a:endParaRPr lang="en-IN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2870F-9E46-FD87-99D9-0D143C5BC402}"/>
              </a:ext>
            </a:extLst>
          </p:cNvPr>
          <p:cNvSpPr txBox="1"/>
          <p:nvPr/>
        </p:nvSpPr>
        <p:spPr>
          <a:xfrm>
            <a:off x="6631621" y="1255115"/>
            <a:ext cx="310388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PROCEDURE</a:t>
            </a:r>
          </a:p>
          <a:p>
            <a:r>
              <a:rPr lang="en-US" sz="800" dirty="0"/>
              <a:t>Steady state Output Characteristics</a:t>
            </a:r>
          </a:p>
          <a:p>
            <a:r>
              <a:rPr lang="en-US" sz="800" dirty="0"/>
              <a:t>1. Connections are made as per the circuit diagram.</a:t>
            </a:r>
          </a:p>
          <a:p>
            <a:r>
              <a:rPr lang="en-US" sz="800" dirty="0"/>
              <a:t>2. Switch ON the 230v power supply to the module.</a:t>
            </a:r>
          </a:p>
          <a:p>
            <a:r>
              <a:rPr lang="en-US" sz="800" dirty="0"/>
              <a:t>3. Keep Gate-Source voltage (VGS) at particular voltage by varying the</a:t>
            </a:r>
          </a:p>
          <a:p>
            <a:r>
              <a:rPr lang="en-US" sz="800" dirty="0"/>
              <a:t>potentiometer (POT). i.e. VGS = 4V.</a:t>
            </a:r>
          </a:p>
          <a:p>
            <a:r>
              <a:rPr lang="en-US" sz="800" dirty="0"/>
              <a:t>4. Smoothly vary the Drain- Source voltage (VDS) till the MOSFET gets turned ON</a:t>
            </a:r>
          </a:p>
          <a:p>
            <a:r>
              <a:rPr lang="en-US" sz="800" dirty="0"/>
              <a:t>and note down the voltmeter (VDS) and ammeter (ID) readings.</a:t>
            </a:r>
          </a:p>
          <a:p>
            <a:r>
              <a:rPr lang="en-US" sz="800" dirty="0"/>
              <a:t>5. Further increase VDS and note down ID.</a:t>
            </a:r>
          </a:p>
          <a:p>
            <a:r>
              <a:rPr lang="en-US" sz="800" dirty="0"/>
              <a:t>6. Repeat the same procedure for different values of VGS.</a:t>
            </a:r>
          </a:p>
          <a:p>
            <a:r>
              <a:rPr lang="en-US" sz="800" dirty="0"/>
              <a:t>7. From the reading calculate Gm and Rds.</a:t>
            </a:r>
          </a:p>
          <a:p>
            <a:r>
              <a:rPr lang="en-US" sz="800" dirty="0"/>
              <a:t>8. Draw the graph between VDS and ID keeping the VGS constant.</a:t>
            </a:r>
            <a:endParaRPr lang="en-IN" sz="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22BEB1-1090-AAE4-50E0-C9CD35DEE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9" y="4693294"/>
            <a:ext cx="1873913" cy="15885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EA9627-65DA-8609-A68E-88B09E2E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21904" y="5093380"/>
            <a:ext cx="1070519" cy="24587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0EC394-4B4F-2723-DAB0-A585B4D42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02" y="4416292"/>
            <a:ext cx="2621280" cy="139939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C3B75-02BF-F162-5DD7-09B82FFC972C}"/>
              </a:ext>
            </a:extLst>
          </p:cNvPr>
          <p:cNvCxnSpPr>
            <a:cxnSpLocks/>
          </p:cNvCxnSpPr>
          <p:nvPr/>
        </p:nvCxnSpPr>
        <p:spPr>
          <a:xfrm>
            <a:off x="3789681" y="2875280"/>
            <a:ext cx="0" cy="138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E80FEF-6ACD-22BE-1221-B9E82C0AF7DF}"/>
              </a:ext>
            </a:extLst>
          </p:cNvPr>
          <p:cNvCxnSpPr>
            <a:cxnSpLocks/>
          </p:cNvCxnSpPr>
          <p:nvPr/>
        </p:nvCxnSpPr>
        <p:spPr>
          <a:xfrm>
            <a:off x="4649082" y="4257040"/>
            <a:ext cx="0" cy="231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6343D4-BDE0-39A0-6C8B-43ED0355689A}"/>
              </a:ext>
            </a:extLst>
          </p:cNvPr>
          <p:cNvCxnSpPr/>
          <p:nvPr/>
        </p:nvCxnSpPr>
        <p:spPr>
          <a:xfrm flipH="1">
            <a:off x="3789681" y="4257040"/>
            <a:ext cx="859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781FCC2-C053-AAC0-6CA8-BBEA060EEE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26" b="32253"/>
          <a:stretch/>
        </p:blipFill>
        <p:spPr>
          <a:xfrm>
            <a:off x="3878557" y="2773455"/>
            <a:ext cx="2364466" cy="13720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0F80B8-343A-A1F4-31F9-5E4A4EFB5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693" y="4145538"/>
            <a:ext cx="2027802" cy="13234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724DC1-B541-8890-EF6B-152B1E3BE3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03" y="5542537"/>
            <a:ext cx="1969062" cy="7105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7674A1-0EF3-12E9-B8AF-BB48E8D71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13" y="2999099"/>
            <a:ext cx="1995165" cy="20595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2BB00BB-22C4-B0AD-54AB-147F7CF3D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94" y="5179760"/>
            <a:ext cx="1683806" cy="13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9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E23B6-02E2-3575-40D7-7B71FE7E8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3" y="0"/>
            <a:ext cx="4907997" cy="32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/>
              <a:t>BRIDGE RECTIFIER WITH AND WITHOUT FILTER</a:t>
            </a:r>
          </a:p>
          <a:p>
            <a:pPr marL="0" indent="0">
              <a:buNone/>
            </a:pPr>
            <a:r>
              <a:rPr lang="en-US" sz="800" dirty="0"/>
              <a:t>1. </a:t>
            </a:r>
            <a:r>
              <a:rPr lang="en-US" sz="800" dirty="0" err="1"/>
              <a:t>Objectiv</a:t>
            </a:r>
            <a:r>
              <a:rPr lang="en-US" sz="800" dirty="0"/>
              <a:t>::</a:t>
            </a:r>
          </a:p>
          <a:p>
            <a:pPr marL="0" indent="0">
              <a:buNone/>
            </a:pPr>
            <a:r>
              <a:rPr lang="en-US" sz="800" dirty="0"/>
              <a:t>The purpose of the experiment is to construct and study the characteristics of full-</a:t>
            </a:r>
          </a:p>
          <a:p>
            <a:pPr marL="0" indent="0">
              <a:buNone/>
            </a:pPr>
            <a:r>
              <a:rPr lang="en-US" sz="800" dirty="0"/>
              <a:t>wave bridge rectifier with and without filter.</a:t>
            </a:r>
          </a:p>
          <a:p>
            <a:pPr marL="0" indent="0">
              <a:buNone/>
            </a:pPr>
            <a:r>
              <a:rPr lang="en-US" sz="800" dirty="0"/>
              <a:t>2. Apparatus Required</a:t>
            </a:r>
          </a:p>
          <a:p>
            <a:pPr marL="0" indent="0">
              <a:buNone/>
            </a:pPr>
            <a:r>
              <a:rPr lang="en-US" sz="800" dirty="0"/>
              <a:t>S. No . Components Range/Type   Quantity</a:t>
            </a:r>
          </a:p>
          <a:p>
            <a:pPr marL="0" indent="0">
              <a:buNone/>
            </a:pPr>
            <a:r>
              <a:rPr lang="en-US" sz="800" dirty="0"/>
              <a:t>1.          Diode 1N4007 orBY127       4</a:t>
            </a:r>
          </a:p>
          <a:p>
            <a:pPr marL="0" indent="0">
              <a:buNone/>
            </a:pPr>
            <a:r>
              <a:rPr lang="en-US" sz="800" dirty="0"/>
              <a:t>2.            Resistor 1.0 </a:t>
            </a:r>
            <a:r>
              <a:rPr lang="en-US" sz="800" dirty="0" err="1"/>
              <a:t>kΩ</a:t>
            </a:r>
            <a:r>
              <a:rPr lang="en-US" sz="800" dirty="0"/>
              <a:t>                      1</a:t>
            </a:r>
          </a:p>
          <a:p>
            <a:pPr marL="0" indent="0">
              <a:buNone/>
            </a:pPr>
            <a:r>
              <a:rPr lang="en-US" sz="800" dirty="0"/>
              <a:t>3.            Capacitor 100μF                 1</a:t>
            </a:r>
          </a:p>
          <a:p>
            <a:pPr marL="0" indent="0">
              <a:buNone/>
            </a:pPr>
            <a:r>
              <a:rPr lang="en-US" sz="800" dirty="0"/>
              <a:t>4. Step down transformer, 230V/12V 1</a:t>
            </a:r>
          </a:p>
          <a:p>
            <a:pPr>
              <a:buAutoNum type="arabicPeriod" startAt="5"/>
            </a:pPr>
            <a:r>
              <a:rPr lang="en-US" sz="800" dirty="0"/>
              <a:t>Multimeter -                       1   </a:t>
            </a:r>
          </a:p>
          <a:p>
            <a:pPr marL="0" indent="0">
              <a:buNone/>
            </a:pPr>
            <a:r>
              <a:rPr lang="en-US" sz="800" dirty="0"/>
              <a:t>6.              Dual trace Oscilloscope -       1</a:t>
            </a:r>
          </a:p>
          <a:p>
            <a:pPr marL="0" indent="0">
              <a:buNone/>
            </a:pPr>
            <a:r>
              <a:rPr lang="en-US" sz="800" b="1" dirty="0"/>
              <a:t>PROCEDURE</a:t>
            </a:r>
          </a:p>
          <a:p>
            <a:pPr marL="0" indent="0">
              <a:buNone/>
            </a:pPr>
            <a:r>
              <a:rPr lang="en-US" sz="800" dirty="0"/>
              <a:t>1. Connections are made as per the circuit diagram, with correct polarity provision given</a:t>
            </a:r>
          </a:p>
          <a:p>
            <a:pPr marL="0" indent="0">
              <a:buNone/>
            </a:pPr>
            <a:r>
              <a:rPr lang="en-US" sz="800" dirty="0"/>
              <a:t>to the circuit from the transformer.</a:t>
            </a:r>
          </a:p>
          <a:p>
            <a:pPr marL="0" indent="0">
              <a:buNone/>
            </a:pPr>
            <a:r>
              <a:rPr lang="en-US" sz="800" dirty="0"/>
              <a:t>2. The Peak voltage (</a:t>
            </a:r>
            <a:r>
              <a:rPr lang="en-US" sz="800" dirty="0" err="1"/>
              <a:t>Vm</a:t>
            </a:r>
            <a:r>
              <a:rPr lang="en-US" sz="800" dirty="0"/>
              <a:t>) is noted and the corresponding efficiency (η) %, ripple</a:t>
            </a:r>
          </a:p>
          <a:p>
            <a:pPr marL="0" indent="0">
              <a:buNone/>
            </a:pPr>
            <a:r>
              <a:rPr lang="en-US" sz="800" dirty="0"/>
              <a:t>factor(r) % and the voltage regulation % is calculated and compared with theoretical</a:t>
            </a:r>
          </a:p>
          <a:p>
            <a:pPr marL="0" indent="0">
              <a:buNone/>
            </a:pPr>
            <a:r>
              <a:rPr lang="en-US" sz="800" dirty="0"/>
              <a:t>calculation.</a:t>
            </a:r>
            <a:endParaRPr lang="en-IN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E19F1-A04D-FAA2-9472-AAF1B225C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26" y="3963583"/>
            <a:ext cx="2341984" cy="851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CBF41-2407-7B4A-6140-F665E426D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" y="4814597"/>
            <a:ext cx="2099484" cy="192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C72F7-5018-FE6C-D48D-9473B830D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9838"/>
          <a:stretch/>
        </p:blipFill>
        <p:spPr>
          <a:xfrm>
            <a:off x="2220638" y="4814597"/>
            <a:ext cx="2481943" cy="1576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5BC52E-8DE7-30D6-C3DB-B32CF7EE6D18}"/>
              </a:ext>
            </a:extLst>
          </p:cNvPr>
          <p:cNvSpPr txBox="1"/>
          <p:nvPr/>
        </p:nvSpPr>
        <p:spPr>
          <a:xfrm>
            <a:off x="4502021" y="0"/>
            <a:ext cx="495455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/>
              <a:t>BIPOLAR JUNCTION TRANSISTOR</a:t>
            </a:r>
          </a:p>
          <a:p>
            <a:r>
              <a:rPr lang="en-IN" sz="800" dirty="0"/>
              <a:t>1. Objective:</a:t>
            </a:r>
          </a:p>
          <a:p>
            <a:r>
              <a:rPr lang="en-IN" sz="800" dirty="0"/>
              <a:t>To study the characteristics of bipolar junction transistor (BJT) in common emitter</a:t>
            </a:r>
          </a:p>
          <a:p>
            <a:r>
              <a:rPr lang="en-IN" sz="800" dirty="0"/>
              <a:t>(CE) configuration.</a:t>
            </a:r>
          </a:p>
          <a:p>
            <a:r>
              <a:rPr lang="en-IN" sz="800" dirty="0"/>
              <a:t>2. Apparatus Required:</a:t>
            </a:r>
          </a:p>
          <a:p>
            <a:r>
              <a:rPr lang="en-IN" sz="800" dirty="0"/>
              <a:t>S. No. Components Range/Type Quantity</a:t>
            </a:r>
          </a:p>
          <a:p>
            <a:r>
              <a:rPr lang="en-IN" sz="800" dirty="0"/>
              <a:t>1.             BC107              -                      1</a:t>
            </a:r>
          </a:p>
          <a:p>
            <a:r>
              <a:rPr lang="en-IN" sz="800" dirty="0"/>
              <a:t>2.             Resistor        1.0k</a:t>
            </a:r>
            <a:r>
              <a:rPr lang="el-GR" sz="800" dirty="0"/>
              <a:t>Ω</a:t>
            </a:r>
            <a:r>
              <a:rPr lang="en-US" sz="800" dirty="0"/>
              <a:t> </a:t>
            </a:r>
            <a:r>
              <a:rPr lang="el-GR" sz="800" dirty="0"/>
              <a:t>330Ω</a:t>
            </a:r>
            <a:r>
              <a:rPr lang="en-US" sz="800" dirty="0"/>
              <a:t>    </a:t>
            </a:r>
            <a:r>
              <a:rPr lang="el-GR" sz="800" dirty="0"/>
              <a:t>1</a:t>
            </a:r>
          </a:p>
          <a:p>
            <a:endParaRPr lang="el-GR" sz="800" dirty="0"/>
          </a:p>
          <a:p>
            <a:r>
              <a:rPr lang="el-GR" sz="800" dirty="0"/>
              <a:t>3. </a:t>
            </a:r>
            <a:r>
              <a:rPr lang="en-IN" sz="800" dirty="0"/>
              <a:t>Dual Regulated Power Supply (0-30V) 1</a:t>
            </a:r>
          </a:p>
          <a:p>
            <a:r>
              <a:rPr lang="en-IN" sz="800" dirty="0"/>
              <a:t>4. DC Ammeters (0 - 30)mA(0-500) </a:t>
            </a:r>
            <a:r>
              <a:rPr lang="el-GR" sz="800" dirty="0"/>
              <a:t>μ</a:t>
            </a:r>
            <a:r>
              <a:rPr lang="en-IN" sz="800" dirty="0"/>
              <a:t>A  1</a:t>
            </a:r>
          </a:p>
          <a:p>
            <a:r>
              <a:rPr lang="en-IN" sz="800" dirty="0"/>
              <a:t>5.   DC Voltmeters         (0 - 30)V       1</a:t>
            </a:r>
          </a:p>
          <a:p>
            <a:r>
              <a:rPr lang="en-IN" sz="800" dirty="0"/>
              <a:t>6.              Breadboard      -                   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D2FE56-8932-FF73-BEA6-17A0715F5523}"/>
              </a:ext>
            </a:extLst>
          </p:cNvPr>
          <p:cNvSpPr txBox="1"/>
          <p:nvPr/>
        </p:nvSpPr>
        <p:spPr>
          <a:xfrm>
            <a:off x="4455464" y="1668709"/>
            <a:ext cx="49545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3.4 Procedure:</a:t>
            </a:r>
          </a:p>
          <a:p>
            <a:r>
              <a:rPr lang="en-US" sz="800" dirty="0"/>
              <a:t>Input Characteristics</a:t>
            </a:r>
          </a:p>
          <a:p>
            <a:r>
              <a:rPr lang="en-US" sz="800" dirty="0"/>
              <a:t>1. Keeping the output voltage constant (VCE = constant), vary the input voltage and note</a:t>
            </a:r>
          </a:p>
          <a:p>
            <a:r>
              <a:rPr lang="en-US" sz="800" dirty="0"/>
              <a:t>down the corresponding VBE voltage and IB current.</a:t>
            </a:r>
          </a:p>
          <a:p>
            <a:r>
              <a:rPr lang="en-US" sz="800" dirty="0"/>
              <a:t>2. Repeat the above step for different values of VCE.</a:t>
            </a:r>
          </a:p>
          <a:p>
            <a:r>
              <a:rPr lang="en-US" sz="800" dirty="0"/>
              <a:t>3. Plot the graph: IB against VBE for different values of VCE.</a:t>
            </a:r>
          </a:p>
          <a:p>
            <a:r>
              <a:rPr lang="en-US" sz="800" dirty="0"/>
              <a:t>4. From the plot, find the h-parameters: </a:t>
            </a:r>
            <a:r>
              <a:rPr lang="en-US" sz="800" dirty="0" err="1"/>
              <a:t>i</a:t>
            </a:r>
            <a:r>
              <a:rPr lang="en-US" sz="800" dirty="0"/>
              <a:t>) </a:t>
            </a:r>
            <a:r>
              <a:rPr lang="en-US" sz="800" dirty="0" err="1"/>
              <a:t>hfe</a:t>
            </a:r>
            <a:r>
              <a:rPr lang="en-US" sz="800" dirty="0"/>
              <a:t>: forward current gain</a:t>
            </a:r>
          </a:p>
          <a:p>
            <a:r>
              <a:rPr lang="en-US" sz="800" dirty="0"/>
              <a:t>ii) hie: input impedance</a:t>
            </a:r>
            <a:endParaRPr lang="en-IN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C2DAE3-EBE2-2DDB-FAC2-2B9655B68C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9" t="17602" r="34187" b="20408"/>
          <a:stretch/>
        </p:blipFill>
        <p:spPr>
          <a:xfrm rot="16200000">
            <a:off x="4769641" y="2608696"/>
            <a:ext cx="1950098" cy="2267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2E61C-7BED-6CC8-3E50-078C90CAE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t="3946" r="38360" b="4218"/>
          <a:stretch/>
        </p:blipFill>
        <p:spPr>
          <a:xfrm>
            <a:off x="8261574" y="0"/>
            <a:ext cx="1525556" cy="30483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483749-0429-130F-FC94-4B3783FDBF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4" t="21687" r="31176" b="9921"/>
          <a:stretch/>
        </p:blipFill>
        <p:spPr>
          <a:xfrm rot="16200000">
            <a:off x="7745017" y="2309157"/>
            <a:ext cx="1262402" cy="290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3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102</TotalTime>
  <Words>1684</Words>
  <Application>Microsoft Office PowerPoint</Application>
  <PresentationFormat>A4 Paper (210x297 mm)</PresentationFormat>
  <Paragraphs>180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Ayyasamy S</dc:creator>
  <cp:lastModifiedBy>Ayyasamy S</cp:lastModifiedBy>
  <cp:revision>2</cp:revision>
  <dcterms:created xsi:type="dcterms:W3CDTF">2023-02-10T14:12:30Z</dcterms:created>
  <dcterms:modified xsi:type="dcterms:W3CDTF">2023-02-11T14:41:20Z</dcterms:modified>
</cp:coreProperties>
</file>